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B0EFA-518F-41EF-84FF-685585CCE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568CD8-D2C7-4AB9-ABEC-A5DCC8385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A7238B-A594-4C3E-AF75-21A953D2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DA5B-1960-40D7-B144-D41DB2569BC9}" type="datetimeFigureOut">
              <a:rPr lang="de-CH" smtClean="0"/>
              <a:t>05.01.2019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9DF2EE-0D95-4D47-A0AF-3C1C9DFF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0CC73F-3FA8-4857-AF23-2E7A2688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CE4-5A59-45A8-8279-BA22C246E9A2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1CB7A82-9587-45D8-AEC7-BD20E0C09949}"/>
              </a:ext>
            </a:extLst>
          </p:cNvPr>
          <p:cNvSpPr/>
          <p:nvPr userDrawn="1"/>
        </p:nvSpPr>
        <p:spPr>
          <a:xfrm>
            <a:off x="131884" y="795168"/>
            <a:ext cx="11928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 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 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CH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818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CAF96-241B-4806-8FE2-1927358FC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E91BEB4-D375-41D9-8D4E-1E5706F48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F12EEF-E546-43D4-9503-94ECE849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DA5B-1960-40D7-B144-D41DB2569BC9}" type="datetimeFigureOut">
              <a:rPr lang="de-CH" smtClean="0"/>
              <a:t>05.01.2019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01054-CD24-46B3-A40F-16EF958A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69BFA2-C21B-49C2-A7A3-7E68883B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CE4-5A59-45A8-8279-BA22C246E9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494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0BD9F95-8FE4-45B0-974F-287601E6C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9C35AD5-C4F1-4E06-AE7E-D16B73954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4AB1B3-4DC0-4C16-967E-7C900269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DA5B-1960-40D7-B144-D41DB2569BC9}" type="datetimeFigureOut">
              <a:rPr lang="de-CH" smtClean="0"/>
              <a:t>05.01.2019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4304CA-00EB-4AFF-BD04-C00828A1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794DC9-8DDD-446F-AD5B-AAD4F76A0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CE4-5A59-45A8-8279-BA22C246E9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787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D1A66B-880F-421F-BB6E-23D014C24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B7D169-D39D-4639-BD39-C52F2B9D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DA5B-1960-40D7-B144-D41DB2569BC9}" type="datetimeFigureOut">
              <a:rPr lang="de-CH" smtClean="0"/>
              <a:t>05.01.2019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CA78BD-CDA0-48A5-9C78-E968D88F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EEC875-F84B-469E-98A3-AC49C28B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CE4-5A59-45A8-8279-BA22C246E9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686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8A8DE-E754-41B5-9E5A-A1BB13B7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F47B49-8406-4A4B-8E7D-4FF4CE6EA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412D80-1B1B-465A-AD19-A062CB18D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DA5B-1960-40D7-B144-D41DB2569BC9}" type="datetimeFigureOut">
              <a:rPr lang="de-CH" smtClean="0"/>
              <a:t>05.01.2019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27EDBD-07B7-4E39-B6A9-5347F088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554E83-0E95-4C20-90F7-CAF40FAB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CE4-5A59-45A8-8279-BA22C246E9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308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FFEB2-9724-4213-B9A4-33F81B6A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9E8874-02F5-43F1-A026-44AB947BA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E8CCA7-3BAD-400D-A22D-577A016A0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3ACA79-65F3-4775-A78A-F9F6438D7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DA5B-1960-40D7-B144-D41DB2569BC9}" type="datetimeFigureOut">
              <a:rPr lang="de-CH" smtClean="0"/>
              <a:t>05.01.2019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EBF45E-A4B6-4BD2-953F-BDA0E005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1E3426-7DAC-484A-A0C4-9725C931C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CE4-5A59-45A8-8279-BA22C246E9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3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DAF73-4307-418E-BE8B-32AAEE71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02D826-FCBA-41D4-9E62-AC10F1F97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929F9B-B995-4516-B34E-262395139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0A053B1-2369-485F-A0E3-D6D9869D0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452FE06-2750-42A8-8989-00D0F82C8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ED83A6-10C8-425E-A71E-73001144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DA5B-1960-40D7-B144-D41DB2569BC9}" type="datetimeFigureOut">
              <a:rPr lang="de-CH" smtClean="0"/>
              <a:t>05.01.2019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7F26FD0-C005-4736-94E7-25B6BAFAB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C56B73D-9AC7-4A85-8EB7-F8123FDE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CE4-5A59-45A8-8279-BA22C246E9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78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93288-6F5C-4C00-A9EA-1272EC34D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29A51A-4A23-40B4-BDA6-C354FFFE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DA5B-1960-40D7-B144-D41DB2569BC9}" type="datetimeFigureOut">
              <a:rPr lang="de-CH" smtClean="0"/>
              <a:t>05.01.2019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CB9391-5155-49EF-B78D-82B93A5A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0674E8-B8CB-41C5-B271-79C3D2D6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CE4-5A59-45A8-8279-BA22C246E9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645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393A0E-7E18-47B7-ABCB-E97CE490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DA5B-1960-40D7-B144-D41DB2569BC9}" type="datetimeFigureOut">
              <a:rPr lang="de-CH" smtClean="0"/>
              <a:t>05.01.2019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DDF224-5B8F-42E0-9584-74E57821A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C55B5A-170B-4DE5-8F5C-E85B098D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CE4-5A59-45A8-8279-BA22C246E9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912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74018-B155-457B-879F-2E2E62A16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7C5517-8484-4108-A7AC-C493B7063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7FB4EB7-06DB-4A96-BF22-6FA2B61AC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ABD1DC-ED8E-4B90-AEC2-E3EEE59D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DA5B-1960-40D7-B144-D41DB2569BC9}" type="datetimeFigureOut">
              <a:rPr lang="de-CH" smtClean="0"/>
              <a:t>05.01.2019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459CAF-4165-4E24-A293-83C4F8DA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5F8164-E934-4E32-8DF5-F54502D7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CE4-5A59-45A8-8279-BA22C246E9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433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C68F9-F2D8-471C-88BD-F3F13893D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ECC4606-F156-415C-A2C2-AFBAF548D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9E39FA-5C28-469F-BA1F-985462BD6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F059E3-F707-4BDE-9F4E-06F7A219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DA5B-1960-40D7-B144-D41DB2569BC9}" type="datetimeFigureOut">
              <a:rPr lang="de-CH" smtClean="0"/>
              <a:t>05.01.2019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80C96E-EAF2-4DF6-8903-A32B0E24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E3F407-94BB-4CB3-BD7A-A531D308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38CE4-5A59-45A8-8279-BA22C246E9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163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27010FA-465C-42CD-ABC1-155C66A0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F6998A-DC93-4EA4-8CED-C21E71E29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8B6FF6-6AAA-43EC-85CD-01E7E846D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7DA5B-1960-40D7-B144-D41DB2569BC9}" type="datetimeFigureOut">
              <a:rPr lang="de-CH" smtClean="0"/>
              <a:t>05.01.2019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931BC3-AD19-4795-B444-51AC145E7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24D9E7-6353-4F5B-AE7E-90EEE805B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38CE4-5A59-45A8-8279-BA22C246E9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63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A7791C78-0E5F-4193-B31C-80E7FCC1A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672" y="583097"/>
            <a:ext cx="4977976" cy="16739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e-CH" altLang="de-DE" sz="44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Geschichte des Mikroskops</a:t>
            </a:r>
          </a:p>
        </p:txBody>
      </p:sp>
      <p:sp>
        <p:nvSpPr>
          <p:cNvPr id="21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67FCC1B-4421-449B-AE84-730E552949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r="3723"/>
          <a:stretch/>
        </p:blipFill>
        <p:spPr>
          <a:xfrm>
            <a:off x="6632714" y="1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DA7AA197-FA85-49C2-81EE-E20CF6CFD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671" y="2421682"/>
            <a:ext cx="5688427" cy="43116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altLang="de-DE" dirty="0">
                <a:solidFill>
                  <a:srgbClr val="000000"/>
                </a:solidFill>
              </a:rPr>
              <a:t>Bereits </a:t>
            </a:r>
            <a:r>
              <a:rPr lang="de-CH" altLang="de-DE" b="1" dirty="0">
                <a:solidFill>
                  <a:srgbClr val="000000"/>
                </a:solidFill>
              </a:rPr>
              <a:t>die alten Griechen </a:t>
            </a:r>
            <a:r>
              <a:rPr lang="de-CH" altLang="de-DE" dirty="0">
                <a:solidFill>
                  <a:srgbClr val="000000"/>
                </a:solidFill>
              </a:rPr>
              <a:t>hatten erkannt, dass </a:t>
            </a:r>
            <a:r>
              <a:rPr lang="de-CH" altLang="de-DE" b="1" dirty="0">
                <a:solidFill>
                  <a:srgbClr val="000000"/>
                </a:solidFill>
              </a:rPr>
              <a:t>gekrümmte Spiegel und mit Wasser gefüllte hohle Glaskugeln</a:t>
            </a:r>
            <a:r>
              <a:rPr lang="de-CH" altLang="de-DE" dirty="0">
                <a:solidFill>
                  <a:srgbClr val="000000"/>
                </a:solidFill>
              </a:rPr>
              <a:t> Vergrösserungseffekte bewirken.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altLang="de-DE" dirty="0">
                <a:solidFill>
                  <a:srgbClr val="000000"/>
                </a:solidFill>
              </a:rPr>
              <a:t>In den ersten Jahrzehnten des 17.Jahrhundert begann man mit </a:t>
            </a:r>
            <a:r>
              <a:rPr lang="de-CH" altLang="de-DE" b="1" dirty="0">
                <a:solidFill>
                  <a:srgbClr val="000000"/>
                </a:solidFill>
              </a:rPr>
              <a:t>Linsen</a:t>
            </a:r>
            <a:r>
              <a:rPr lang="de-CH" altLang="de-DE" dirty="0">
                <a:solidFill>
                  <a:srgbClr val="000000"/>
                </a:solidFill>
              </a:rPr>
              <a:t> zu experimentieren, um die Vergrösserung so weit wie möglich zu erhöhen.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altLang="de-DE" dirty="0">
                <a:solidFill>
                  <a:srgbClr val="000000"/>
                </a:solidFill>
              </a:rPr>
              <a:t>Die ersten Linsen waren unvollkommen, die Oberflächen hatten Unebenheiten und im Inneren Blasen.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altLang="de-DE" b="1" dirty="0">
                <a:solidFill>
                  <a:srgbClr val="000000"/>
                </a:solidFill>
              </a:rPr>
              <a:t>Viele Einzelheiten verschwommen, wenn man  starke Vergrösserungen erreichen wollte.</a:t>
            </a:r>
          </a:p>
        </p:txBody>
      </p:sp>
      <p:sp>
        <p:nvSpPr>
          <p:cNvPr id="23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fik 2" descr="Ein Bild, das grün, Pflanze, Blatt, Mehraufwand enthält.&#10;&#10;Automatisch generierte Beschreibung">
            <a:extLst>
              <a:ext uri="{FF2B5EF4-FFF2-40B4-BE49-F238E27FC236}">
                <a16:creationId xmlns:a16="http://schemas.microsoft.com/office/drawing/2014/main" id="{395912E7-F9B6-46B4-BF9D-117B76B640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96"/>
          <a:stretch/>
        </p:blipFill>
        <p:spPr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7952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drinnen, Kleidung, Frau enthält.&#10;&#10;Automatisch generierte Beschreibung">
            <a:extLst>
              <a:ext uri="{FF2B5EF4-FFF2-40B4-BE49-F238E27FC236}">
                <a16:creationId xmlns:a16="http://schemas.microsoft.com/office/drawing/2014/main" id="{7C3FE32C-EC3B-470A-959A-DFCE41CB95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A7791C78-0E5F-4193-B31C-80E7FCC1A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98" y="798445"/>
            <a:ext cx="4803636" cy="13116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e-CH" altLang="de-DE" sz="4400" b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Geschichte des Mikroskops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CD30AC93-7C61-4A59-9962-C8B670117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97" y="2272142"/>
            <a:ext cx="4706803" cy="4361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altLang="de-DE" sz="1900" b="1">
                <a:solidFill>
                  <a:srgbClr val="000000"/>
                </a:solidFill>
              </a:rPr>
              <a:t>Antoni van Leeuwenhoek </a:t>
            </a:r>
            <a:r>
              <a:rPr lang="de-CH" altLang="de-DE" sz="1900">
                <a:solidFill>
                  <a:srgbClr val="000000"/>
                </a:solidFill>
              </a:rPr>
              <a:t>aus Holland benutzte deshalb ganz kleine stecknadelkopfgrosse Linsen, die er so genau schliff, bis er </a:t>
            </a:r>
            <a:r>
              <a:rPr lang="de-CH" altLang="de-DE" sz="1900" b="1">
                <a:solidFill>
                  <a:srgbClr val="000000"/>
                </a:solidFill>
              </a:rPr>
              <a:t>200-fache Vergrösserungen </a:t>
            </a:r>
            <a:r>
              <a:rPr lang="de-CH" altLang="de-DE" sz="1900">
                <a:solidFill>
                  <a:srgbClr val="000000"/>
                </a:solidFill>
              </a:rPr>
              <a:t>erreichen konnte. 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altLang="de-DE" sz="1900">
                <a:solidFill>
                  <a:srgbClr val="000000"/>
                </a:solidFill>
              </a:rPr>
              <a:t>Obwohl Brillenschleifer und Forscher schon </a:t>
            </a:r>
            <a:r>
              <a:rPr lang="de-CH" altLang="de-DE" sz="1900" b="1">
                <a:solidFill>
                  <a:srgbClr val="000000"/>
                </a:solidFill>
              </a:rPr>
              <a:t>um das Jahr 1600 Fernrohr und Mikroskop</a:t>
            </a:r>
            <a:r>
              <a:rPr lang="de-CH" altLang="de-DE" sz="1900">
                <a:solidFill>
                  <a:srgbClr val="000000"/>
                </a:solidFill>
              </a:rPr>
              <a:t> und die Wirkung von Vergrösserungslinsen entdeckt und verschiedenste Erkenntnisse in der Biologie gewonnen hatten, war Van Leeuwenhoek </a:t>
            </a:r>
            <a:r>
              <a:rPr lang="de-CH" altLang="de-DE" sz="1900" b="1">
                <a:solidFill>
                  <a:srgbClr val="000000"/>
                </a:solidFill>
              </a:rPr>
              <a:t>der Erste</a:t>
            </a:r>
            <a:r>
              <a:rPr lang="de-CH" altLang="de-DE" sz="1900">
                <a:solidFill>
                  <a:srgbClr val="000000"/>
                </a:solidFill>
              </a:rPr>
              <a:t>, der das Reich des Allerkleinsten in seiner ganzen Fülle von Wundern und Geheimnissen entdeckt hat.</a:t>
            </a:r>
          </a:p>
        </p:txBody>
      </p:sp>
    </p:spTree>
    <p:extLst>
      <p:ext uri="{BB962C8B-B14F-4D97-AF65-F5344CB8AC3E}">
        <p14:creationId xmlns:p14="http://schemas.microsoft.com/office/powerpoint/2010/main" val="341889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A7791C78-0E5F-4193-B31C-80E7FCC1A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105" y="802955"/>
            <a:ext cx="4977976" cy="14540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e-CH" altLang="de-DE" sz="4400" b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Geschichte des Mikroskops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43532C2-C8F8-486D-9706-B3160F8CFF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r="33064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03CCD6C9-BEEF-4652-99DD-D1C3ECB96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574" y="2421682"/>
            <a:ext cx="5614874" cy="41453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Die aufsehenerregendste Entdeckung van Leeuwenhoeks war seine Entdeckungen bei der Betrachtung von </a:t>
            </a:r>
            <a:r>
              <a:rPr lang="de-CH" altLang="de-DE" sz="2000" b="1">
                <a:solidFill>
                  <a:srgbClr val="000000"/>
                </a:solidFill>
              </a:rPr>
              <a:t>Wasser aus einem Teich.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Er sah </a:t>
            </a:r>
            <a:r>
              <a:rPr lang="de-CH" altLang="de-DE" sz="2000" b="1">
                <a:solidFill>
                  <a:srgbClr val="000000"/>
                </a:solidFill>
              </a:rPr>
              <a:t>winzige Lebewesen</a:t>
            </a:r>
            <a:r>
              <a:rPr lang="de-CH" altLang="de-DE" sz="2000">
                <a:solidFill>
                  <a:srgbClr val="000000"/>
                </a:solidFill>
              </a:rPr>
              <a:t> (Urtiere) und zeigte damit dass neben Gegenständen auch Lebewesen von solcher Winzigkeit existierten, dass man sie von blossem Auge nicht wahrnehmen konnte.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Das war die </a:t>
            </a:r>
            <a:r>
              <a:rPr lang="de-CH" altLang="de-DE" sz="2000" b="1">
                <a:solidFill>
                  <a:srgbClr val="000000"/>
                </a:solidFill>
              </a:rPr>
              <a:t>Geburtsstunde der Mikrobiologie!</a:t>
            </a:r>
            <a:r>
              <a:rPr lang="de-CH" altLang="de-DE" sz="2000">
                <a:solidFill>
                  <a:srgbClr val="000000"/>
                </a:solidFill>
              </a:rPr>
              <a:t>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1683 entdeckte er noch kleinere Lebewesen; heute sprechen wir von </a:t>
            </a:r>
            <a:r>
              <a:rPr lang="de-CH" altLang="de-DE" sz="2000" b="1">
                <a:solidFill>
                  <a:srgbClr val="000000"/>
                </a:solidFill>
              </a:rPr>
              <a:t>Bakterien</a:t>
            </a:r>
            <a:r>
              <a:rPr lang="de-CH" altLang="de-DE" sz="200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5452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A7791C78-0E5F-4193-B31C-80E7FCC1A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267" y="423949"/>
            <a:ext cx="4333814" cy="18330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e-CH" altLang="de-DE"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Geschichte des Mikroskops</a:t>
            </a:r>
          </a:p>
        </p:txBody>
      </p:sp>
      <p:sp>
        <p:nvSpPr>
          <p:cNvPr id="19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fik 7" descr="Ein Bild, das Tier, Wirbellose, Essen, Hohltiere enthält.&#10;&#10;Automatisch generierte Beschreibung">
            <a:extLst>
              <a:ext uri="{FF2B5EF4-FFF2-40B4-BE49-F238E27FC236}">
                <a16:creationId xmlns:a16="http://schemas.microsoft.com/office/drawing/2014/main" id="{AD7544F3-6D01-44DB-BAA5-E18DCF753A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2" r="10505"/>
          <a:stretch/>
        </p:blipFill>
        <p:spPr>
          <a:xfrm>
            <a:off x="20" y="4310923"/>
            <a:ext cx="3083422" cy="2547077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Grafik 9" descr="Ein Bild, das drinnen, Wand, Tisch enthält.&#10;&#10;Automatisch generierte Beschreibung">
            <a:extLst>
              <a:ext uri="{FF2B5EF4-FFF2-40B4-BE49-F238E27FC236}">
                <a16:creationId xmlns:a16="http://schemas.microsoft.com/office/drawing/2014/main" id="{AFB02189-E202-4A2A-93C0-B15DBB0E65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6" r="-3" b="16432"/>
          <a:stretch/>
        </p:blipFill>
        <p:spPr>
          <a:xfrm>
            <a:off x="3532736" y="2984162"/>
            <a:ext cx="2555402" cy="255540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Grafik 4" descr="Ein Bild, das Wand, Foto, Person, alt enthält.&#10;&#10;Automatisch generierte Beschreibung">
            <a:extLst>
              <a:ext uri="{FF2B5EF4-FFF2-40B4-BE49-F238E27FC236}">
                <a16:creationId xmlns:a16="http://schemas.microsoft.com/office/drawing/2014/main" id="{FEB471AD-EBBD-46A3-AAB7-6ECF059D77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36" r="-3" b="16277"/>
          <a:stretch/>
        </p:blipFill>
        <p:spPr>
          <a:xfrm>
            <a:off x="1" y="-1"/>
            <a:ext cx="3943111" cy="331809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AACD54E5-C1B3-4946-B74A-7712087BD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309" y="2421682"/>
            <a:ext cx="5170516" cy="40123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Während des 18. Jahrhundert führte die Mikroskopie ein Schattendasein, weil das Arbeitsinstrument die Grenzen seiner Wirksamkeit erreicht hatte.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altLang="de-DE" sz="200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Erst gegen </a:t>
            </a:r>
            <a:r>
              <a:rPr lang="de-CH" altLang="de-DE" sz="2000" b="1">
                <a:solidFill>
                  <a:srgbClr val="000000"/>
                </a:solidFill>
              </a:rPr>
              <a:t>Ende des 20. Jahrhunderts </a:t>
            </a:r>
            <a:r>
              <a:rPr lang="de-CH" altLang="de-DE" sz="2000">
                <a:solidFill>
                  <a:srgbClr val="000000"/>
                </a:solidFill>
              </a:rPr>
              <a:t>gelang es dem dänischen Mikrobiologen </a:t>
            </a:r>
            <a:r>
              <a:rPr lang="de-CH" altLang="de-DE" sz="2000" b="1">
                <a:solidFill>
                  <a:srgbClr val="000000"/>
                </a:solidFill>
              </a:rPr>
              <a:t>Otto Friedrich Müller</a:t>
            </a:r>
            <a:r>
              <a:rPr lang="de-CH" altLang="de-DE" sz="2000">
                <a:solidFill>
                  <a:srgbClr val="000000"/>
                </a:solidFill>
              </a:rPr>
              <a:t> die Bakterien so gut zu erkennen, dass er Gestalt und Form der verschiedenen Typen genau erkennen konnte.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altLang="de-DE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9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Objekt, Himmel, Mikroskop, Spiegel enthält.&#10;&#10;Automatisch generierte Beschreibung">
            <a:extLst>
              <a:ext uri="{FF2B5EF4-FFF2-40B4-BE49-F238E27FC236}">
                <a16:creationId xmlns:a16="http://schemas.microsoft.com/office/drawing/2014/main" id="{7D8DAD44-379E-4F12-81E8-1ED43E58A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r="24033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A7791C78-0E5F-4193-B31C-80E7FCC1A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98" y="798445"/>
            <a:ext cx="4803636" cy="13116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e-CH" altLang="de-DE" sz="4400" b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Geschichte des Mikroskops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AACD54E5-C1B3-4946-B74A-7712087BD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97" y="2272142"/>
            <a:ext cx="5291003" cy="45858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altLang="de-DE">
                <a:solidFill>
                  <a:srgbClr val="000000"/>
                </a:solidFill>
              </a:rPr>
              <a:t>Als man dank dem Mikroskop in der Medizin riesige Fortschritte machte und Ursachen von </a:t>
            </a:r>
            <a:r>
              <a:rPr lang="de-CH" altLang="de-DE" b="1">
                <a:solidFill>
                  <a:srgbClr val="000000"/>
                </a:solidFill>
              </a:rPr>
              <a:t>Krankheiten feststellen</a:t>
            </a:r>
            <a:r>
              <a:rPr lang="de-CH" altLang="de-DE">
                <a:solidFill>
                  <a:srgbClr val="000000"/>
                </a:solidFill>
              </a:rPr>
              <a:t> konnte, begann man Mikroskope Mitte des 19. Jahrhunderts in spezialisierten Unternehmen </a:t>
            </a:r>
            <a:r>
              <a:rPr lang="de-CH" altLang="de-DE" b="1">
                <a:solidFill>
                  <a:srgbClr val="000000"/>
                </a:solidFill>
              </a:rPr>
              <a:t>industriell zu fertigen</a:t>
            </a:r>
            <a:r>
              <a:rPr lang="de-CH" altLang="de-DE">
                <a:solidFill>
                  <a:srgbClr val="000000"/>
                </a:solidFill>
              </a:rPr>
              <a:t>.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altLang="de-DE">
                <a:solidFill>
                  <a:srgbClr val="000000"/>
                </a:solidFill>
              </a:rPr>
              <a:t>Mikroskope finden heute in zahlreichen Bereichen der Biologie, der Kriminalistik, der Archäologie, der Kunst und in etlichen Industriezweigen ihre Anwendung.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altLang="de-DE">
                <a:solidFill>
                  <a:srgbClr val="000000"/>
                </a:solidFill>
              </a:rPr>
              <a:t>Sie haben sich extrem weiterentwickelt, sodass man heute sogar bis tief in die </a:t>
            </a:r>
            <a:r>
              <a:rPr lang="de-CH" altLang="de-DE" b="1">
                <a:solidFill>
                  <a:srgbClr val="000000"/>
                </a:solidFill>
              </a:rPr>
              <a:t>Atomstrukturen</a:t>
            </a:r>
            <a:r>
              <a:rPr lang="de-CH" altLang="de-DE">
                <a:solidFill>
                  <a:srgbClr val="000000"/>
                </a:solidFill>
              </a:rPr>
              <a:t> von Materialien blicken kann.</a:t>
            </a:r>
          </a:p>
        </p:txBody>
      </p:sp>
    </p:spTree>
    <p:extLst>
      <p:ext uri="{BB962C8B-B14F-4D97-AF65-F5344CB8AC3E}">
        <p14:creationId xmlns:p14="http://schemas.microsoft.com/office/powerpoint/2010/main" val="1127270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Breitbild</PresentationFormat>
  <Paragraphs>21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Anton Wagner</dc:creator>
  <cp:lastModifiedBy>Anton Wagner</cp:lastModifiedBy>
  <cp:revision>2</cp:revision>
  <dcterms:created xsi:type="dcterms:W3CDTF">2019-01-05T18:48:16Z</dcterms:created>
  <dcterms:modified xsi:type="dcterms:W3CDTF">2019-01-05T18:54:24Z</dcterms:modified>
</cp:coreProperties>
</file>